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0" r:id="rId4"/>
  </p:sldMasterIdLst>
  <p:sldIdLst>
    <p:sldId id="298" r:id="rId5"/>
    <p:sldId id="300" r:id="rId6"/>
    <p:sldId id="302" r:id="rId7"/>
    <p:sldId id="303" r:id="rId8"/>
    <p:sldId id="304" r:id="rId9"/>
    <p:sldId id="305" r:id="rId10"/>
    <p:sldId id="306" r:id="rId11"/>
    <p:sldId id="307" r:id="rId12"/>
    <p:sldId id="310" r:id="rId13"/>
    <p:sldId id="308" r:id="rId14"/>
    <p:sldId id="309" r:id="rId15"/>
    <p:sldId id="311" r:id="rId16"/>
    <p:sldId id="313" r:id="rId17"/>
    <p:sldId id="312" r:id="rId18"/>
    <p:sldId id="31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64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2349C8-F9DB-46B0-8169-371883EA981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8EB1B83A-D1FD-4A6D-BBBF-C42FD175C2AF}">
      <dgm:prSet/>
      <dgm:spPr/>
      <dgm:t>
        <a:bodyPr/>
        <a:lstStyle/>
        <a:p>
          <a:r>
            <a:rPr lang="en-AU"/>
            <a:t>1) Data Retrieving </a:t>
          </a:r>
          <a:endParaRPr lang="en-US"/>
        </a:p>
      </dgm:t>
    </dgm:pt>
    <dgm:pt modelId="{9C01FF07-6690-491C-A281-44219AD7FE7E}" type="parTrans" cxnId="{86E5B0D6-FD74-415D-B0FB-F79EAAC30CBB}">
      <dgm:prSet/>
      <dgm:spPr/>
      <dgm:t>
        <a:bodyPr/>
        <a:lstStyle/>
        <a:p>
          <a:endParaRPr lang="en-US"/>
        </a:p>
      </dgm:t>
    </dgm:pt>
    <dgm:pt modelId="{0C5A3294-9670-4A5B-BDFA-53D509E6636C}" type="sibTrans" cxnId="{86E5B0D6-FD74-415D-B0FB-F79EAAC30CBB}">
      <dgm:prSet/>
      <dgm:spPr/>
      <dgm:t>
        <a:bodyPr/>
        <a:lstStyle/>
        <a:p>
          <a:endParaRPr lang="en-US"/>
        </a:p>
      </dgm:t>
    </dgm:pt>
    <dgm:pt modelId="{5AC9445D-9F37-47C9-BBCE-3D3F93A5B47E}">
      <dgm:prSet/>
      <dgm:spPr/>
      <dgm:t>
        <a:bodyPr/>
        <a:lstStyle/>
        <a:p>
          <a:r>
            <a:rPr lang="en-AU"/>
            <a:t>2) Checking Data Types </a:t>
          </a:r>
          <a:endParaRPr lang="en-US"/>
        </a:p>
      </dgm:t>
    </dgm:pt>
    <dgm:pt modelId="{428336E7-63CC-448F-ACE5-08F3589B8817}" type="parTrans" cxnId="{78336932-7416-4DA2-9A01-61B209098D2A}">
      <dgm:prSet/>
      <dgm:spPr/>
      <dgm:t>
        <a:bodyPr/>
        <a:lstStyle/>
        <a:p>
          <a:endParaRPr lang="en-US"/>
        </a:p>
      </dgm:t>
    </dgm:pt>
    <dgm:pt modelId="{C2C9DB45-4AF0-43C8-8E08-0E43007972D1}" type="sibTrans" cxnId="{78336932-7416-4DA2-9A01-61B209098D2A}">
      <dgm:prSet/>
      <dgm:spPr/>
      <dgm:t>
        <a:bodyPr/>
        <a:lstStyle/>
        <a:p>
          <a:endParaRPr lang="en-US"/>
        </a:p>
      </dgm:t>
    </dgm:pt>
    <dgm:pt modelId="{B93B7ED8-A7E7-4557-B102-C2E579FF359C}">
      <dgm:prSet/>
      <dgm:spPr/>
      <dgm:t>
        <a:bodyPr/>
        <a:lstStyle/>
        <a:p>
          <a:r>
            <a:rPr lang="en-AU"/>
            <a:t>3) Upper/ Lower Cases</a:t>
          </a:r>
          <a:endParaRPr lang="en-US"/>
        </a:p>
      </dgm:t>
    </dgm:pt>
    <dgm:pt modelId="{6AA7A6DD-6E22-4471-BF0B-BBA99D476C04}" type="parTrans" cxnId="{E1D5C1CD-FEC4-4ADA-ABD8-84B24B553716}">
      <dgm:prSet/>
      <dgm:spPr/>
      <dgm:t>
        <a:bodyPr/>
        <a:lstStyle/>
        <a:p>
          <a:endParaRPr lang="en-US"/>
        </a:p>
      </dgm:t>
    </dgm:pt>
    <dgm:pt modelId="{7B89CC04-1A60-4903-B336-DCDEAC3ACEE4}" type="sibTrans" cxnId="{E1D5C1CD-FEC4-4ADA-ABD8-84B24B553716}">
      <dgm:prSet/>
      <dgm:spPr/>
      <dgm:t>
        <a:bodyPr/>
        <a:lstStyle/>
        <a:p>
          <a:endParaRPr lang="en-US"/>
        </a:p>
      </dgm:t>
    </dgm:pt>
    <dgm:pt modelId="{6A0FC350-36DE-458F-86DC-FB0EF3B59253}">
      <dgm:prSet/>
      <dgm:spPr/>
      <dgm:t>
        <a:bodyPr/>
        <a:lstStyle/>
        <a:p>
          <a:r>
            <a:rPr lang="en-AU"/>
            <a:t>4) Extra Whitespaces </a:t>
          </a:r>
          <a:endParaRPr lang="en-US"/>
        </a:p>
      </dgm:t>
    </dgm:pt>
    <dgm:pt modelId="{CC62BF59-9C87-43DB-A361-E13AA1A1BF72}" type="parTrans" cxnId="{CCEB34A7-E1E9-453F-90A4-469DF684E3F9}">
      <dgm:prSet/>
      <dgm:spPr/>
      <dgm:t>
        <a:bodyPr/>
        <a:lstStyle/>
        <a:p>
          <a:endParaRPr lang="en-US"/>
        </a:p>
      </dgm:t>
    </dgm:pt>
    <dgm:pt modelId="{F75015EC-3343-4DA7-B2B4-68B53E7E0195}" type="sibTrans" cxnId="{CCEB34A7-E1E9-453F-90A4-469DF684E3F9}">
      <dgm:prSet/>
      <dgm:spPr/>
      <dgm:t>
        <a:bodyPr/>
        <a:lstStyle/>
        <a:p>
          <a:endParaRPr lang="en-US"/>
        </a:p>
      </dgm:t>
    </dgm:pt>
    <dgm:pt modelId="{DB1FC56F-913C-4069-8E04-C8EAAE1D016C}">
      <dgm:prSet/>
      <dgm:spPr/>
      <dgm:t>
        <a:bodyPr/>
        <a:lstStyle/>
        <a:p>
          <a:r>
            <a:rPr lang="en-AU"/>
            <a:t>5) Typos </a:t>
          </a:r>
          <a:endParaRPr lang="en-US"/>
        </a:p>
      </dgm:t>
    </dgm:pt>
    <dgm:pt modelId="{49B68AF1-47E2-406F-9F5C-13F9000CF210}" type="parTrans" cxnId="{979E7414-3596-42CB-B457-BBCA113587BA}">
      <dgm:prSet/>
      <dgm:spPr/>
      <dgm:t>
        <a:bodyPr/>
        <a:lstStyle/>
        <a:p>
          <a:endParaRPr lang="en-US"/>
        </a:p>
      </dgm:t>
    </dgm:pt>
    <dgm:pt modelId="{691E6529-4243-415B-BEBD-7DE71D690433}" type="sibTrans" cxnId="{979E7414-3596-42CB-B457-BBCA113587BA}">
      <dgm:prSet/>
      <dgm:spPr/>
      <dgm:t>
        <a:bodyPr/>
        <a:lstStyle/>
        <a:p>
          <a:endParaRPr lang="en-US"/>
        </a:p>
      </dgm:t>
    </dgm:pt>
    <dgm:pt modelId="{22175758-B99E-4CCB-8C2A-895CF1F8A52B}">
      <dgm:prSet/>
      <dgm:spPr/>
      <dgm:t>
        <a:bodyPr/>
        <a:lstStyle/>
        <a:p>
          <a:r>
            <a:rPr lang="en-AU"/>
            <a:t>6) Sanity Checks </a:t>
          </a:r>
          <a:endParaRPr lang="en-US"/>
        </a:p>
      </dgm:t>
    </dgm:pt>
    <dgm:pt modelId="{F3322DA7-C2A5-45EA-90A9-237EE10AFCBD}" type="parTrans" cxnId="{6D50ABBC-D172-41C2-B7D6-092DBF3D162B}">
      <dgm:prSet/>
      <dgm:spPr/>
      <dgm:t>
        <a:bodyPr/>
        <a:lstStyle/>
        <a:p>
          <a:endParaRPr lang="en-US"/>
        </a:p>
      </dgm:t>
    </dgm:pt>
    <dgm:pt modelId="{2902C620-85C9-484F-9099-161362A09BC7}" type="sibTrans" cxnId="{6D50ABBC-D172-41C2-B7D6-092DBF3D162B}">
      <dgm:prSet/>
      <dgm:spPr/>
      <dgm:t>
        <a:bodyPr/>
        <a:lstStyle/>
        <a:p>
          <a:endParaRPr lang="en-US"/>
        </a:p>
      </dgm:t>
    </dgm:pt>
    <dgm:pt modelId="{76262AA3-9D86-469C-90BE-F43EF3C953F7}">
      <dgm:prSet/>
      <dgm:spPr/>
      <dgm:t>
        <a:bodyPr/>
        <a:lstStyle/>
        <a:p>
          <a:r>
            <a:rPr lang="en-AU"/>
            <a:t>7) Missing Value</a:t>
          </a:r>
          <a:endParaRPr lang="en-US"/>
        </a:p>
      </dgm:t>
    </dgm:pt>
    <dgm:pt modelId="{6AAE4722-C761-463D-B394-6B685CF35FFF}" type="parTrans" cxnId="{AFE7E01B-1D1C-44ED-BFCD-0731DE93DB36}">
      <dgm:prSet/>
      <dgm:spPr/>
      <dgm:t>
        <a:bodyPr/>
        <a:lstStyle/>
        <a:p>
          <a:endParaRPr lang="en-US"/>
        </a:p>
      </dgm:t>
    </dgm:pt>
    <dgm:pt modelId="{7FAEB205-E3DF-4DCD-8C4F-0D4495C81622}" type="sibTrans" cxnId="{AFE7E01B-1D1C-44ED-BFCD-0731DE93DB36}">
      <dgm:prSet/>
      <dgm:spPr/>
      <dgm:t>
        <a:bodyPr/>
        <a:lstStyle/>
        <a:p>
          <a:endParaRPr lang="en-US"/>
        </a:p>
      </dgm:t>
    </dgm:pt>
    <dgm:pt modelId="{3204A8BB-245A-4087-91ED-BE0546A59F10}" type="pres">
      <dgm:prSet presAssocID="{A52349C8-F9DB-46B0-8169-371883EA981B}" presName="linear" presStyleCnt="0">
        <dgm:presLayoutVars>
          <dgm:animLvl val="lvl"/>
          <dgm:resizeHandles val="exact"/>
        </dgm:presLayoutVars>
      </dgm:prSet>
      <dgm:spPr/>
    </dgm:pt>
    <dgm:pt modelId="{CC2251FF-A908-4620-B872-46119E844822}" type="pres">
      <dgm:prSet presAssocID="{8EB1B83A-D1FD-4A6D-BBBF-C42FD175C2AF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D22F70AB-3E7D-4CFF-9821-2C5E704361C0}" type="pres">
      <dgm:prSet presAssocID="{0C5A3294-9670-4A5B-BDFA-53D509E6636C}" presName="spacer" presStyleCnt="0"/>
      <dgm:spPr/>
    </dgm:pt>
    <dgm:pt modelId="{5FC62D4C-CD75-4E3A-A62E-5F087F2DC40F}" type="pres">
      <dgm:prSet presAssocID="{5AC9445D-9F37-47C9-BBCE-3D3F93A5B47E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C8F8DBB9-8B9F-410D-88C0-59C5351726EB}" type="pres">
      <dgm:prSet presAssocID="{C2C9DB45-4AF0-43C8-8E08-0E43007972D1}" presName="spacer" presStyleCnt="0"/>
      <dgm:spPr/>
    </dgm:pt>
    <dgm:pt modelId="{0621734C-D625-4F31-B9E7-BBF188256784}" type="pres">
      <dgm:prSet presAssocID="{B93B7ED8-A7E7-4557-B102-C2E579FF359C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D00BBFEA-A8CA-4BC1-BCF5-68FB5D1EF1A1}" type="pres">
      <dgm:prSet presAssocID="{7B89CC04-1A60-4903-B336-DCDEAC3ACEE4}" presName="spacer" presStyleCnt="0"/>
      <dgm:spPr/>
    </dgm:pt>
    <dgm:pt modelId="{8466B7EB-0869-4984-A02B-04F42EAE4EFA}" type="pres">
      <dgm:prSet presAssocID="{6A0FC350-36DE-458F-86DC-FB0EF3B59253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00DD2B45-6754-499A-B5C3-D21CE8AD6333}" type="pres">
      <dgm:prSet presAssocID="{F75015EC-3343-4DA7-B2B4-68B53E7E0195}" presName="spacer" presStyleCnt="0"/>
      <dgm:spPr/>
    </dgm:pt>
    <dgm:pt modelId="{230402AC-77B7-4459-8955-9FD5529E131D}" type="pres">
      <dgm:prSet presAssocID="{DB1FC56F-913C-4069-8E04-C8EAAE1D016C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ABFB0D41-F15A-4597-A64A-B2508E00806F}" type="pres">
      <dgm:prSet presAssocID="{691E6529-4243-415B-BEBD-7DE71D690433}" presName="spacer" presStyleCnt="0"/>
      <dgm:spPr/>
    </dgm:pt>
    <dgm:pt modelId="{64EAB3AA-1FB0-4C0B-B324-8B720A292B29}" type="pres">
      <dgm:prSet presAssocID="{22175758-B99E-4CCB-8C2A-895CF1F8A52B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A0B85BDF-3E14-47CB-882E-D279194956F3}" type="pres">
      <dgm:prSet presAssocID="{2902C620-85C9-484F-9099-161362A09BC7}" presName="spacer" presStyleCnt="0"/>
      <dgm:spPr/>
    </dgm:pt>
    <dgm:pt modelId="{35F6CB57-9018-4BA2-AD91-CA3FB33A5B6B}" type="pres">
      <dgm:prSet presAssocID="{76262AA3-9D86-469C-90BE-F43EF3C953F7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11F42E09-A23A-4444-B217-6E0B69708BE8}" type="presOf" srcId="{DB1FC56F-913C-4069-8E04-C8EAAE1D016C}" destId="{230402AC-77B7-4459-8955-9FD5529E131D}" srcOrd="0" destOrd="0" presId="urn:microsoft.com/office/officeart/2005/8/layout/vList2"/>
    <dgm:cxn modelId="{8D23EB13-114C-4D6D-B975-9093CCEC094C}" type="presOf" srcId="{6A0FC350-36DE-458F-86DC-FB0EF3B59253}" destId="{8466B7EB-0869-4984-A02B-04F42EAE4EFA}" srcOrd="0" destOrd="0" presId="urn:microsoft.com/office/officeart/2005/8/layout/vList2"/>
    <dgm:cxn modelId="{979E7414-3596-42CB-B457-BBCA113587BA}" srcId="{A52349C8-F9DB-46B0-8169-371883EA981B}" destId="{DB1FC56F-913C-4069-8E04-C8EAAE1D016C}" srcOrd="4" destOrd="0" parTransId="{49B68AF1-47E2-406F-9F5C-13F9000CF210}" sibTransId="{691E6529-4243-415B-BEBD-7DE71D690433}"/>
    <dgm:cxn modelId="{AFE7E01B-1D1C-44ED-BFCD-0731DE93DB36}" srcId="{A52349C8-F9DB-46B0-8169-371883EA981B}" destId="{76262AA3-9D86-469C-90BE-F43EF3C953F7}" srcOrd="6" destOrd="0" parTransId="{6AAE4722-C761-463D-B394-6B685CF35FFF}" sibTransId="{7FAEB205-E3DF-4DCD-8C4F-0D4495C81622}"/>
    <dgm:cxn modelId="{78336932-7416-4DA2-9A01-61B209098D2A}" srcId="{A52349C8-F9DB-46B0-8169-371883EA981B}" destId="{5AC9445D-9F37-47C9-BBCE-3D3F93A5B47E}" srcOrd="1" destOrd="0" parTransId="{428336E7-63CC-448F-ACE5-08F3589B8817}" sibTransId="{C2C9DB45-4AF0-43C8-8E08-0E43007972D1}"/>
    <dgm:cxn modelId="{BE6CB873-1B33-4109-8DAC-C3F22BE37214}" type="presOf" srcId="{B93B7ED8-A7E7-4557-B102-C2E579FF359C}" destId="{0621734C-D625-4F31-B9E7-BBF188256784}" srcOrd="0" destOrd="0" presId="urn:microsoft.com/office/officeart/2005/8/layout/vList2"/>
    <dgm:cxn modelId="{9BA33F96-0874-4970-937A-2909FA1405AD}" type="presOf" srcId="{A52349C8-F9DB-46B0-8169-371883EA981B}" destId="{3204A8BB-245A-4087-91ED-BE0546A59F10}" srcOrd="0" destOrd="0" presId="urn:microsoft.com/office/officeart/2005/8/layout/vList2"/>
    <dgm:cxn modelId="{CCEB34A7-E1E9-453F-90A4-469DF684E3F9}" srcId="{A52349C8-F9DB-46B0-8169-371883EA981B}" destId="{6A0FC350-36DE-458F-86DC-FB0EF3B59253}" srcOrd="3" destOrd="0" parTransId="{CC62BF59-9C87-43DB-A361-E13AA1A1BF72}" sibTransId="{F75015EC-3343-4DA7-B2B4-68B53E7E0195}"/>
    <dgm:cxn modelId="{6D50ABBC-D172-41C2-B7D6-092DBF3D162B}" srcId="{A52349C8-F9DB-46B0-8169-371883EA981B}" destId="{22175758-B99E-4CCB-8C2A-895CF1F8A52B}" srcOrd="5" destOrd="0" parTransId="{F3322DA7-C2A5-45EA-90A9-237EE10AFCBD}" sibTransId="{2902C620-85C9-484F-9099-161362A09BC7}"/>
    <dgm:cxn modelId="{8437A2BF-B10C-491E-BECB-8CC06BF2DAA5}" type="presOf" srcId="{8EB1B83A-D1FD-4A6D-BBBF-C42FD175C2AF}" destId="{CC2251FF-A908-4620-B872-46119E844822}" srcOrd="0" destOrd="0" presId="urn:microsoft.com/office/officeart/2005/8/layout/vList2"/>
    <dgm:cxn modelId="{D65566C1-7353-4758-B391-9F909EE31D1A}" type="presOf" srcId="{22175758-B99E-4CCB-8C2A-895CF1F8A52B}" destId="{64EAB3AA-1FB0-4C0B-B324-8B720A292B29}" srcOrd="0" destOrd="0" presId="urn:microsoft.com/office/officeart/2005/8/layout/vList2"/>
    <dgm:cxn modelId="{E1D5C1CD-FEC4-4ADA-ABD8-84B24B553716}" srcId="{A52349C8-F9DB-46B0-8169-371883EA981B}" destId="{B93B7ED8-A7E7-4557-B102-C2E579FF359C}" srcOrd="2" destOrd="0" parTransId="{6AA7A6DD-6E22-4471-BF0B-BBA99D476C04}" sibTransId="{7B89CC04-1A60-4903-B336-DCDEAC3ACEE4}"/>
    <dgm:cxn modelId="{86E5B0D6-FD74-415D-B0FB-F79EAAC30CBB}" srcId="{A52349C8-F9DB-46B0-8169-371883EA981B}" destId="{8EB1B83A-D1FD-4A6D-BBBF-C42FD175C2AF}" srcOrd="0" destOrd="0" parTransId="{9C01FF07-6690-491C-A281-44219AD7FE7E}" sibTransId="{0C5A3294-9670-4A5B-BDFA-53D509E6636C}"/>
    <dgm:cxn modelId="{128174DE-C966-44CC-9C42-07F28C1605EB}" type="presOf" srcId="{5AC9445D-9F37-47C9-BBCE-3D3F93A5B47E}" destId="{5FC62D4C-CD75-4E3A-A62E-5F087F2DC40F}" srcOrd="0" destOrd="0" presId="urn:microsoft.com/office/officeart/2005/8/layout/vList2"/>
    <dgm:cxn modelId="{5722D4F1-6561-419C-A6D0-B55A145E207C}" type="presOf" srcId="{76262AA3-9D86-469C-90BE-F43EF3C953F7}" destId="{35F6CB57-9018-4BA2-AD91-CA3FB33A5B6B}" srcOrd="0" destOrd="0" presId="urn:microsoft.com/office/officeart/2005/8/layout/vList2"/>
    <dgm:cxn modelId="{D2B40FA2-4FCA-4599-98CF-10DA0AD54B00}" type="presParOf" srcId="{3204A8BB-245A-4087-91ED-BE0546A59F10}" destId="{CC2251FF-A908-4620-B872-46119E844822}" srcOrd="0" destOrd="0" presId="urn:microsoft.com/office/officeart/2005/8/layout/vList2"/>
    <dgm:cxn modelId="{641F66CC-060C-4AEE-ACC5-7298F75BCE22}" type="presParOf" srcId="{3204A8BB-245A-4087-91ED-BE0546A59F10}" destId="{D22F70AB-3E7D-4CFF-9821-2C5E704361C0}" srcOrd="1" destOrd="0" presId="urn:microsoft.com/office/officeart/2005/8/layout/vList2"/>
    <dgm:cxn modelId="{AE9E9FA2-C5EF-4530-BD55-BD75A9A68FFC}" type="presParOf" srcId="{3204A8BB-245A-4087-91ED-BE0546A59F10}" destId="{5FC62D4C-CD75-4E3A-A62E-5F087F2DC40F}" srcOrd="2" destOrd="0" presId="urn:microsoft.com/office/officeart/2005/8/layout/vList2"/>
    <dgm:cxn modelId="{A205CDB7-526D-41D2-ABBC-67123E60FCA3}" type="presParOf" srcId="{3204A8BB-245A-4087-91ED-BE0546A59F10}" destId="{C8F8DBB9-8B9F-410D-88C0-59C5351726EB}" srcOrd="3" destOrd="0" presId="urn:microsoft.com/office/officeart/2005/8/layout/vList2"/>
    <dgm:cxn modelId="{46357224-0431-4FAE-92F3-5800DB98A0A1}" type="presParOf" srcId="{3204A8BB-245A-4087-91ED-BE0546A59F10}" destId="{0621734C-D625-4F31-B9E7-BBF188256784}" srcOrd="4" destOrd="0" presId="urn:microsoft.com/office/officeart/2005/8/layout/vList2"/>
    <dgm:cxn modelId="{C8D109DF-E929-40E6-997F-9C6F2AEBD5DA}" type="presParOf" srcId="{3204A8BB-245A-4087-91ED-BE0546A59F10}" destId="{D00BBFEA-A8CA-4BC1-BCF5-68FB5D1EF1A1}" srcOrd="5" destOrd="0" presId="urn:microsoft.com/office/officeart/2005/8/layout/vList2"/>
    <dgm:cxn modelId="{2B21CE97-FE55-452B-BBFD-3C0A6EF5C4E0}" type="presParOf" srcId="{3204A8BB-245A-4087-91ED-BE0546A59F10}" destId="{8466B7EB-0869-4984-A02B-04F42EAE4EFA}" srcOrd="6" destOrd="0" presId="urn:microsoft.com/office/officeart/2005/8/layout/vList2"/>
    <dgm:cxn modelId="{93B35E9D-EEFC-46B1-876B-B5E4DF51889F}" type="presParOf" srcId="{3204A8BB-245A-4087-91ED-BE0546A59F10}" destId="{00DD2B45-6754-499A-B5C3-D21CE8AD6333}" srcOrd="7" destOrd="0" presId="urn:microsoft.com/office/officeart/2005/8/layout/vList2"/>
    <dgm:cxn modelId="{ADC394D6-AD1E-429A-81A3-A1B8AEE35317}" type="presParOf" srcId="{3204A8BB-245A-4087-91ED-BE0546A59F10}" destId="{230402AC-77B7-4459-8955-9FD5529E131D}" srcOrd="8" destOrd="0" presId="urn:microsoft.com/office/officeart/2005/8/layout/vList2"/>
    <dgm:cxn modelId="{28310B28-B347-432C-9F93-710914ED2451}" type="presParOf" srcId="{3204A8BB-245A-4087-91ED-BE0546A59F10}" destId="{ABFB0D41-F15A-4597-A64A-B2508E00806F}" srcOrd="9" destOrd="0" presId="urn:microsoft.com/office/officeart/2005/8/layout/vList2"/>
    <dgm:cxn modelId="{868BD653-F016-42B9-B7D0-2DABDADB2BF8}" type="presParOf" srcId="{3204A8BB-245A-4087-91ED-BE0546A59F10}" destId="{64EAB3AA-1FB0-4C0B-B324-8B720A292B29}" srcOrd="10" destOrd="0" presId="urn:microsoft.com/office/officeart/2005/8/layout/vList2"/>
    <dgm:cxn modelId="{90A5A2E1-9050-4984-BC43-6254A4A68C47}" type="presParOf" srcId="{3204A8BB-245A-4087-91ED-BE0546A59F10}" destId="{A0B85BDF-3E14-47CB-882E-D279194956F3}" srcOrd="11" destOrd="0" presId="urn:microsoft.com/office/officeart/2005/8/layout/vList2"/>
    <dgm:cxn modelId="{19826E4C-ACA1-469C-8779-2F69ABFA95A4}" type="presParOf" srcId="{3204A8BB-245A-4087-91ED-BE0546A59F10}" destId="{35F6CB57-9018-4BA2-AD91-CA3FB33A5B6B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2251FF-A908-4620-B872-46119E844822}">
      <dsp:nvSpPr>
        <dsp:cNvPr id="0" name=""/>
        <dsp:cNvSpPr/>
      </dsp:nvSpPr>
      <dsp:spPr>
        <a:xfrm>
          <a:off x="0" y="47331"/>
          <a:ext cx="6797675" cy="71954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000" kern="1200"/>
            <a:t>1) Data Retrieving </a:t>
          </a:r>
          <a:endParaRPr lang="en-US" sz="3000" kern="1200"/>
        </a:p>
      </dsp:txBody>
      <dsp:txXfrm>
        <a:off x="35125" y="82456"/>
        <a:ext cx="6727425" cy="649299"/>
      </dsp:txXfrm>
    </dsp:sp>
    <dsp:sp modelId="{5FC62D4C-CD75-4E3A-A62E-5F087F2DC40F}">
      <dsp:nvSpPr>
        <dsp:cNvPr id="0" name=""/>
        <dsp:cNvSpPr/>
      </dsp:nvSpPr>
      <dsp:spPr>
        <a:xfrm>
          <a:off x="0" y="853281"/>
          <a:ext cx="6797675" cy="719549"/>
        </a:xfrm>
        <a:prstGeom prst="roundRect">
          <a:avLst/>
        </a:prstGeom>
        <a:solidFill>
          <a:schemeClr val="accent5">
            <a:hueOff val="387924"/>
            <a:satOff val="1292"/>
            <a:lumOff val="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000" kern="1200"/>
            <a:t>2) Checking Data Types </a:t>
          </a:r>
          <a:endParaRPr lang="en-US" sz="3000" kern="1200"/>
        </a:p>
      </dsp:txBody>
      <dsp:txXfrm>
        <a:off x="35125" y="888406"/>
        <a:ext cx="6727425" cy="649299"/>
      </dsp:txXfrm>
    </dsp:sp>
    <dsp:sp modelId="{0621734C-D625-4F31-B9E7-BBF188256784}">
      <dsp:nvSpPr>
        <dsp:cNvPr id="0" name=""/>
        <dsp:cNvSpPr/>
      </dsp:nvSpPr>
      <dsp:spPr>
        <a:xfrm>
          <a:off x="0" y="1659230"/>
          <a:ext cx="6797675" cy="719549"/>
        </a:xfrm>
        <a:prstGeom prst="roundRect">
          <a:avLst/>
        </a:prstGeom>
        <a:solidFill>
          <a:schemeClr val="accent5">
            <a:hueOff val="775848"/>
            <a:satOff val="2585"/>
            <a:lumOff val="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000" kern="1200"/>
            <a:t>3) Upper/ Lower Cases</a:t>
          </a:r>
          <a:endParaRPr lang="en-US" sz="3000" kern="1200"/>
        </a:p>
      </dsp:txBody>
      <dsp:txXfrm>
        <a:off x="35125" y="1694355"/>
        <a:ext cx="6727425" cy="649299"/>
      </dsp:txXfrm>
    </dsp:sp>
    <dsp:sp modelId="{8466B7EB-0869-4984-A02B-04F42EAE4EFA}">
      <dsp:nvSpPr>
        <dsp:cNvPr id="0" name=""/>
        <dsp:cNvSpPr/>
      </dsp:nvSpPr>
      <dsp:spPr>
        <a:xfrm>
          <a:off x="0" y="2465181"/>
          <a:ext cx="6797675" cy="719549"/>
        </a:xfrm>
        <a:prstGeom prst="roundRect">
          <a:avLst/>
        </a:prstGeom>
        <a:solidFill>
          <a:schemeClr val="accent5">
            <a:hueOff val="1163773"/>
            <a:satOff val="3877"/>
            <a:lumOff val="4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000" kern="1200"/>
            <a:t>4) Extra Whitespaces </a:t>
          </a:r>
          <a:endParaRPr lang="en-US" sz="3000" kern="1200"/>
        </a:p>
      </dsp:txBody>
      <dsp:txXfrm>
        <a:off x="35125" y="2500306"/>
        <a:ext cx="6727425" cy="649299"/>
      </dsp:txXfrm>
    </dsp:sp>
    <dsp:sp modelId="{230402AC-77B7-4459-8955-9FD5529E131D}">
      <dsp:nvSpPr>
        <dsp:cNvPr id="0" name=""/>
        <dsp:cNvSpPr/>
      </dsp:nvSpPr>
      <dsp:spPr>
        <a:xfrm>
          <a:off x="0" y="3271131"/>
          <a:ext cx="6797675" cy="719549"/>
        </a:xfrm>
        <a:prstGeom prst="roundRect">
          <a:avLst/>
        </a:prstGeom>
        <a:solidFill>
          <a:schemeClr val="accent5">
            <a:hueOff val="1551697"/>
            <a:satOff val="5170"/>
            <a:lumOff val="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000" kern="1200"/>
            <a:t>5) Typos </a:t>
          </a:r>
          <a:endParaRPr lang="en-US" sz="3000" kern="1200"/>
        </a:p>
      </dsp:txBody>
      <dsp:txXfrm>
        <a:off x="35125" y="3306256"/>
        <a:ext cx="6727425" cy="649299"/>
      </dsp:txXfrm>
    </dsp:sp>
    <dsp:sp modelId="{64EAB3AA-1FB0-4C0B-B324-8B720A292B29}">
      <dsp:nvSpPr>
        <dsp:cNvPr id="0" name=""/>
        <dsp:cNvSpPr/>
      </dsp:nvSpPr>
      <dsp:spPr>
        <a:xfrm>
          <a:off x="0" y="4077081"/>
          <a:ext cx="6797675" cy="719549"/>
        </a:xfrm>
        <a:prstGeom prst="roundRect">
          <a:avLst/>
        </a:prstGeom>
        <a:solidFill>
          <a:schemeClr val="accent5">
            <a:hueOff val="1939621"/>
            <a:satOff val="6462"/>
            <a:lumOff val="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000" kern="1200"/>
            <a:t>6) Sanity Checks </a:t>
          </a:r>
          <a:endParaRPr lang="en-US" sz="3000" kern="1200"/>
        </a:p>
      </dsp:txBody>
      <dsp:txXfrm>
        <a:off x="35125" y="4112206"/>
        <a:ext cx="6727425" cy="649299"/>
      </dsp:txXfrm>
    </dsp:sp>
    <dsp:sp modelId="{35F6CB57-9018-4BA2-AD91-CA3FB33A5B6B}">
      <dsp:nvSpPr>
        <dsp:cNvPr id="0" name=""/>
        <dsp:cNvSpPr/>
      </dsp:nvSpPr>
      <dsp:spPr>
        <a:xfrm>
          <a:off x="0" y="4883031"/>
          <a:ext cx="6797675" cy="719549"/>
        </a:xfrm>
        <a:prstGeom prst="roundRect">
          <a:avLst/>
        </a:prstGeom>
        <a:solidFill>
          <a:schemeClr val="accent5">
            <a:hueOff val="2327545"/>
            <a:satOff val="7755"/>
            <a:lumOff val="88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000" kern="1200"/>
            <a:t>7) Missing Value</a:t>
          </a:r>
          <a:endParaRPr lang="en-US" sz="3000" kern="1200"/>
        </a:p>
      </dsp:txBody>
      <dsp:txXfrm>
        <a:off x="35125" y="4918156"/>
        <a:ext cx="6727425" cy="649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9184DA70-C731-4C70-880D-CCD4705E623C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919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3266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2D6E202-B606-4609-B914-27C9371A1F6D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94191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2D6E202-B606-4609-B914-27C9371A1F6D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175399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2D6E202-B606-4609-B914-27C9371A1F6D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37511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47191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58647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21311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2D6E202-B606-4609-B914-27C9371A1F6D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49722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424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7669AF7-7BEB-44E4-9852-375E34362B5B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565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085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283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21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96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857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97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9104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53340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350" y="189969"/>
            <a:ext cx="9448800" cy="1825096"/>
          </a:xfrm>
        </p:spPr>
        <p:txBody>
          <a:bodyPr>
            <a:normAutofit/>
          </a:bodyPr>
          <a:lstStyle/>
          <a:p>
            <a:r>
              <a:rPr lang="en-US" sz="4700" dirty="0"/>
              <a:t>Practical Data Science with Python – Assignment 1 Part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525" y="2423585"/>
            <a:ext cx="9448800" cy="685800"/>
          </a:xfrm>
        </p:spPr>
        <p:txBody>
          <a:bodyPr>
            <a:normAutofit/>
          </a:bodyPr>
          <a:lstStyle/>
          <a:p>
            <a:r>
              <a:rPr lang="en-US" sz="1700" dirty="0"/>
              <a:t>								Varun Ramesh</a:t>
            </a:r>
          </a:p>
          <a:p>
            <a:r>
              <a:rPr lang="en-US" sz="1700" dirty="0"/>
              <a:t>								s3793675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FFF33E-7BEE-4326-8B96-788522B465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354" y="-443588"/>
            <a:ext cx="249036" cy="24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3635A1-1E81-4DC5-9DBC-F6B0C23F6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AU" sz="3200"/>
              <a:t>Characters vs gender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7AAB-128C-463D-AF90-57681B819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r>
              <a:rPr lang="en-AU" sz="1400" dirty="0"/>
              <a:t>As shown Jar </a:t>
            </a:r>
            <a:r>
              <a:rPr lang="en-AU" sz="1400" dirty="0" err="1"/>
              <a:t>Jar</a:t>
            </a:r>
            <a:r>
              <a:rPr lang="en-AU" sz="1400" dirty="0"/>
              <a:t> </a:t>
            </a:r>
            <a:r>
              <a:rPr lang="en-AU" sz="1400" dirty="0" err="1"/>
              <a:t>Binks</a:t>
            </a:r>
            <a:r>
              <a:rPr lang="en-AU" sz="1400" dirty="0"/>
              <a:t> (yellow) is highly unfavourable by both the genders. </a:t>
            </a:r>
          </a:p>
          <a:p>
            <a:r>
              <a:rPr lang="en-AU" sz="1400" dirty="0"/>
              <a:t>Females considered Emperor Palpatine (pink) Neutral. </a:t>
            </a:r>
          </a:p>
          <a:p>
            <a:r>
              <a:rPr lang="en-AU" sz="1400" dirty="0"/>
              <a:t>Men however considered Anakin Skywalker (purple) Somewhat favourable while female were very favourable.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63BB0-3D4F-424B-B74F-F0639C81BD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2699" y="1555022"/>
            <a:ext cx="7219301" cy="4973597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8AED5A3-C864-4536-A02D-06A1B8835C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4637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19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355411-4544-492E-AD1F-11A798642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AU" sz="3200"/>
              <a:t>Characters vs 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2C7A3-E506-4A9B-B5B6-B5B3B5D7D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4400020"/>
          </a:xfrm>
        </p:spPr>
        <p:txBody>
          <a:bodyPr>
            <a:normAutofit/>
          </a:bodyPr>
          <a:lstStyle/>
          <a:p>
            <a:r>
              <a:rPr lang="en-AU" sz="1400" dirty="0"/>
              <a:t>Here again all the age groups consider Jar </a:t>
            </a:r>
            <a:r>
              <a:rPr lang="en-AU" sz="1400" dirty="0" err="1"/>
              <a:t>Jar</a:t>
            </a:r>
            <a:r>
              <a:rPr lang="en-AU" sz="1400" dirty="0"/>
              <a:t> </a:t>
            </a:r>
            <a:r>
              <a:rPr lang="en-AU" sz="1400" dirty="0" err="1"/>
              <a:t>Binks</a:t>
            </a:r>
            <a:r>
              <a:rPr lang="en-AU" sz="1400" dirty="0"/>
              <a:t> (yellow) unfavourable. </a:t>
            </a:r>
          </a:p>
          <a:p>
            <a:r>
              <a:rPr lang="en-AU" sz="1400" dirty="0"/>
              <a:t>Age group of 18-29 years consider Anakin Skywalker somewhat favourable while the age group of fans between 30-44 consider Anakin Skywalker somewhat unfavourable. This points at two completely opposing views. </a:t>
            </a:r>
          </a:p>
          <a:p>
            <a:r>
              <a:rPr lang="en-AU" sz="1400" dirty="0"/>
              <a:t>All other characters have similar opinions among different age groups.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A9BDA0-685B-4924-8440-594C62AB7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2699" y="648929"/>
            <a:ext cx="7219301" cy="6115664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12608D7-BAEA-4C91-8C6C-1579788BD4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4637" y="3404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242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BA060-06D2-4AEF-BEAF-81857D01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2491" y="639315"/>
            <a:ext cx="9254613" cy="1293028"/>
          </a:xfrm>
        </p:spPr>
        <p:txBody>
          <a:bodyPr>
            <a:normAutofit/>
          </a:bodyPr>
          <a:lstStyle/>
          <a:p>
            <a:r>
              <a:rPr lang="en-AU" sz="3600" dirty="0"/>
              <a:t>Characters vs Household income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681D8B5-9BDD-43C9-95FA-D8F076AEBC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60687" y="1801502"/>
            <a:ext cx="7345369" cy="46238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DC3BA9-35E7-4142-BD57-B88CC5D060BE}"/>
              </a:ext>
            </a:extLst>
          </p:cNvPr>
          <p:cNvSpPr txBox="1"/>
          <p:nvPr/>
        </p:nvSpPr>
        <p:spPr>
          <a:xfrm>
            <a:off x="335280" y="1801502"/>
            <a:ext cx="35763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As shown from the graph we can see everybody has an unfavourable opinion about Jar </a:t>
            </a:r>
            <a:r>
              <a:rPr lang="en-AU" sz="1600" dirty="0" err="1"/>
              <a:t>Jar</a:t>
            </a:r>
            <a:r>
              <a:rPr lang="en-AU" sz="1600" dirty="0"/>
              <a:t> </a:t>
            </a:r>
            <a:r>
              <a:rPr lang="en-AU" sz="1600" dirty="0" err="1"/>
              <a:t>Binks</a:t>
            </a:r>
            <a:r>
              <a:rPr lang="en-AU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The most varied opinion is by household income $150K+ and following is $50K-$99K. Both these income groups consider Darth Vader as Neutral.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All income groups consider </a:t>
            </a:r>
            <a:r>
              <a:rPr lang="en-AU" sz="1600" dirty="0" err="1"/>
              <a:t>Lando</a:t>
            </a:r>
            <a:r>
              <a:rPr lang="en-AU" sz="1600" dirty="0"/>
              <a:t> </a:t>
            </a:r>
            <a:r>
              <a:rPr lang="en-AU" sz="1600" dirty="0" err="1"/>
              <a:t>Calrissan</a:t>
            </a:r>
            <a:r>
              <a:rPr lang="en-AU" sz="1600" dirty="0"/>
              <a:t> as either somewhat favourable or Neutral.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60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0A551DA-C0C9-4C4D-96D3-7FFF11AE15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18693" y="-1179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29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2233D-BF44-4639-A475-3028103DB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399" y="-6752"/>
            <a:ext cx="6894872" cy="1293028"/>
          </a:xfrm>
        </p:spPr>
        <p:txBody>
          <a:bodyPr>
            <a:normAutofit/>
          </a:bodyPr>
          <a:lstStyle/>
          <a:p>
            <a:r>
              <a:rPr lang="en-AU" sz="3600" dirty="0"/>
              <a:t>Character vs education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9B2A2E-4689-4F78-9611-D6BDCCFFC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0780" y="994389"/>
            <a:ext cx="11990439" cy="43248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EC8A03-34A6-4F93-B584-85E30C24D48D}"/>
              </a:ext>
            </a:extLst>
          </p:cNvPr>
          <p:cNvSpPr txBox="1"/>
          <p:nvPr/>
        </p:nvSpPr>
        <p:spPr>
          <a:xfrm>
            <a:off x="245806" y="5709722"/>
            <a:ext cx="118454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Most varied opinion is given by people who have completed less than high school education. They consider C-3P0, R2D2 as somewhat favourable while everyone else considers them very favourable.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Nobody considers Padme Amidala (last but one in yellow) very favourable other than surveyors who have completed less than high school.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Bachelor’s Degree holders consider Anakin Skywalker somewhat while no other group does so. 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ABA71FF-AC69-4C1C-B747-CC74488CE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91418" y="-43774"/>
            <a:ext cx="423153" cy="42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6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7A29C-B3D3-4922-8AEE-FE772526E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360" y="0"/>
            <a:ext cx="6543040" cy="887981"/>
          </a:xfrm>
        </p:spPr>
        <p:txBody>
          <a:bodyPr>
            <a:normAutofit/>
          </a:bodyPr>
          <a:lstStyle/>
          <a:p>
            <a:r>
              <a:rPr lang="en-AU" sz="3600" dirty="0"/>
              <a:t>Character vs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98ACC-2E46-46C2-AC6C-ED27EB693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" y="5726680"/>
            <a:ext cx="12120880" cy="1131319"/>
          </a:xfrm>
        </p:spPr>
        <p:txBody>
          <a:bodyPr>
            <a:normAutofit/>
          </a:bodyPr>
          <a:lstStyle/>
          <a:p>
            <a:r>
              <a:rPr lang="en-AU" sz="1400" dirty="0"/>
              <a:t>Everyone other than Mountain and East South Central has varied familiarities on Emperor </a:t>
            </a:r>
            <a:r>
              <a:rPr lang="en-AU" sz="1400" dirty="0" err="1"/>
              <a:t>Palaptine</a:t>
            </a:r>
            <a:r>
              <a:rPr lang="en-AU" sz="1400" dirty="0"/>
              <a:t>. </a:t>
            </a:r>
          </a:p>
          <a:p>
            <a:r>
              <a:rPr lang="en-AU" sz="1400" dirty="0"/>
              <a:t>People from Pacific, East North Central, West South Central &amp; Middle Atlantic found Padme Amidala somewhat favourable</a:t>
            </a:r>
          </a:p>
          <a:p>
            <a:r>
              <a:rPr lang="en-AU" sz="1400" dirty="0"/>
              <a:t>East South Central had everyone very favourable because there were not enough observations in that region.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52FD2-C42F-4A91-ADB5-0E4DE684D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87981"/>
            <a:ext cx="12192000" cy="48387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D0A97DE-FD6F-47FC-BCC8-DB16A00EF5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90844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9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619A-DAD6-410D-A447-004D1EEF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68" y="1111045"/>
            <a:ext cx="11061290" cy="5525729"/>
          </a:xfrm>
        </p:spPr>
        <p:txBody>
          <a:bodyPr>
            <a:normAutofit/>
          </a:bodyPr>
          <a:lstStyle/>
          <a:p>
            <a:r>
              <a:rPr lang="en-AU" dirty="0"/>
              <a:t>So are you a fan of </a:t>
            </a:r>
            <a:r>
              <a:rPr lang="en-AU" dirty="0" err="1"/>
              <a:t>starwars</a:t>
            </a:r>
            <a:r>
              <a:rPr lang="en-AU" dirty="0"/>
              <a:t> now?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br>
              <a:rPr lang="en-AU" dirty="0"/>
            </a:br>
            <a:br>
              <a:rPr lang="en-AU" dirty="0"/>
            </a:br>
            <a:r>
              <a:rPr lang="en-AU" dirty="0"/>
              <a:t> Thank you	        			 </a:t>
            </a:r>
          </a:p>
        </p:txBody>
      </p:sp>
    </p:spTree>
    <p:extLst>
      <p:ext uri="{BB962C8B-B14F-4D97-AF65-F5344CB8AC3E}">
        <p14:creationId xmlns:p14="http://schemas.microsoft.com/office/powerpoint/2010/main" val="4012895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Data Preprocessing 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AE61FA8F-A27E-407F-8546-33DB51DBA4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6815801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lide 2">
            <a:hlinkClick r:id="" action="ppaction://media"/>
            <a:extLst>
              <a:ext uri="{FF2B5EF4-FFF2-40B4-BE49-F238E27FC236}">
                <a16:creationId xmlns:a16="http://schemas.microsoft.com/office/drawing/2014/main" id="{BE199640-D7F6-4737-BB1B-61EB1B06D7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022658" y="0"/>
            <a:ext cx="169342" cy="17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F41F7-91DB-4B97-AABD-044FC9B2B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720" y="764373"/>
            <a:ext cx="9809480" cy="1293028"/>
          </a:xfrm>
        </p:spPr>
        <p:txBody>
          <a:bodyPr>
            <a:normAutofit/>
          </a:bodyPr>
          <a:lstStyle/>
          <a:p>
            <a:r>
              <a:rPr lang="en-AU" dirty="0"/>
              <a:t>Steps taken to pre-process Data: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82B467F-9158-435A-BABE-7DA64968F2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2063544"/>
              </p:ext>
            </p:extLst>
          </p:nvPr>
        </p:nvGraphicFramePr>
        <p:xfrm>
          <a:off x="763480" y="2219417"/>
          <a:ext cx="10839632" cy="4441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786">
                  <a:extLst>
                    <a:ext uri="{9D8B030D-6E8A-4147-A177-3AD203B41FA5}">
                      <a16:colId xmlns:a16="http://schemas.microsoft.com/office/drawing/2014/main" val="2497425252"/>
                    </a:ext>
                  </a:extLst>
                </a:gridCol>
                <a:gridCol w="1523994">
                  <a:extLst>
                    <a:ext uri="{9D8B030D-6E8A-4147-A177-3AD203B41FA5}">
                      <a16:colId xmlns:a16="http://schemas.microsoft.com/office/drawing/2014/main" val="895346063"/>
                    </a:ext>
                  </a:extLst>
                </a:gridCol>
                <a:gridCol w="1521786">
                  <a:extLst>
                    <a:ext uri="{9D8B030D-6E8A-4147-A177-3AD203B41FA5}">
                      <a16:colId xmlns:a16="http://schemas.microsoft.com/office/drawing/2014/main" val="1838776688"/>
                    </a:ext>
                  </a:extLst>
                </a:gridCol>
                <a:gridCol w="1708413">
                  <a:extLst>
                    <a:ext uri="{9D8B030D-6E8A-4147-A177-3AD203B41FA5}">
                      <a16:colId xmlns:a16="http://schemas.microsoft.com/office/drawing/2014/main" val="2681525069"/>
                    </a:ext>
                  </a:extLst>
                </a:gridCol>
                <a:gridCol w="1520081">
                  <a:extLst>
                    <a:ext uri="{9D8B030D-6E8A-4147-A177-3AD203B41FA5}">
                      <a16:colId xmlns:a16="http://schemas.microsoft.com/office/drawing/2014/main" val="1539630196"/>
                    </a:ext>
                  </a:extLst>
                </a:gridCol>
                <a:gridCol w="1521786">
                  <a:extLst>
                    <a:ext uri="{9D8B030D-6E8A-4147-A177-3AD203B41FA5}">
                      <a16:colId xmlns:a16="http://schemas.microsoft.com/office/drawing/2014/main" val="3087539269"/>
                    </a:ext>
                  </a:extLst>
                </a:gridCol>
                <a:gridCol w="1521786">
                  <a:extLst>
                    <a:ext uri="{9D8B030D-6E8A-4147-A177-3AD203B41FA5}">
                      <a16:colId xmlns:a16="http://schemas.microsoft.com/office/drawing/2014/main" val="461488403"/>
                    </a:ext>
                  </a:extLst>
                </a:gridCol>
              </a:tblGrid>
              <a:tr h="517738">
                <a:tc>
                  <a:txBody>
                    <a:bodyPr/>
                    <a:lstStyle/>
                    <a:p>
                      <a:r>
                        <a:rPr lang="en-AU" sz="1400" dirty="0"/>
                        <a:t>Data Retrieving 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/>
                        <a:t>Data Types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/>
                        <a:t>Upper/ Lower cases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/>
                        <a:t>Extra Whitespaces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/>
                        <a:t>Typos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/>
                        <a:t>Sanity Checks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/>
                        <a:t>Missing Values</a:t>
                      </a:r>
                    </a:p>
                  </a:txBody>
                  <a:tcPr marL="85145" marR="85145" marT="39575" marB="39575"/>
                </a:tc>
                <a:extLst>
                  <a:ext uri="{0D108BD9-81ED-4DB2-BD59-A6C34878D82A}">
                    <a16:rowId xmlns:a16="http://schemas.microsoft.com/office/drawing/2014/main" val="1228444244"/>
                  </a:ext>
                </a:extLst>
              </a:tr>
              <a:tr h="1578719">
                <a:tc>
                  <a:txBody>
                    <a:bodyPr/>
                    <a:lstStyle/>
                    <a:p>
                      <a:r>
                        <a:rPr lang="en-AU" sz="1400" dirty="0"/>
                        <a:t>The star wars data was multi-indexed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All the columns were textual data and had to be of object type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Changing all the text to upper case for uniformity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Some missing values (not watched the movie) which was needed was changed to ‘false’</a:t>
                      </a:r>
                    </a:p>
                  </a:txBody>
                  <a:tcPr marL="85145" marR="85145" marT="39575" marB="39575"/>
                </a:tc>
                <a:extLst>
                  <a:ext uri="{0D108BD9-81ED-4DB2-BD59-A6C34878D82A}">
                    <a16:rowId xmlns:a16="http://schemas.microsoft.com/office/drawing/2014/main" val="2546471312"/>
                  </a:ext>
                </a:extLst>
              </a:tr>
              <a:tr h="1199428">
                <a:tc>
                  <a:txBody>
                    <a:bodyPr/>
                    <a:lstStyle/>
                    <a:p>
                      <a:r>
                        <a:rPr lang="en-AU" sz="1400"/>
                        <a:t>Columns were renamed 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Using the function </a:t>
                      </a:r>
                      <a:r>
                        <a:rPr lang="en-AU" sz="1400" i="1" dirty="0" err="1"/>
                        <a:t>dtypes</a:t>
                      </a:r>
                      <a:r>
                        <a:rPr lang="en-AU" sz="1400" i="0" dirty="0"/>
                        <a:t>, the data types were observed</a:t>
                      </a:r>
                      <a:endParaRPr lang="en-AU" sz="1400" dirty="0"/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This ease the task to be done for further cleaning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spaces in data can be hard to find and need to be removed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There were many typos as shown in the above picture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Age column had an age of 500 as seen above. This was removed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Other missing data was removed. </a:t>
                      </a:r>
                    </a:p>
                  </a:txBody>
                  <a:tcPr marL="85145" marR="85145" marT="39575" marB="39575"/>
                </a:tc>
                <a:extLst>
                  <a:ext uri="{0D108BD9-81ED-4DB2-BD59-A6C34878D82A}">
                    <a16:rowId xmlns:a16="http://schemas.microsoft.com/office/drawing/2014/main" val="2760649459"/>
                  </a:ext>
                </a:extLst>
              </a:tr>
              <a:tr h="1009784">
                <a:tc>
                  <a:txBody>
                    <a:bodyPr/>
                    <a:lstStyle/>
                    <a:p>
                      <a:r>
                        <a:rPr lang="en-AU" sz="1400"/>
                        <a:t>Nominal Data such as ID was removed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endParaRPr lang="en-AU" sz="1400"/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endParaRPr lang="en-AU" sz="1400"/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After using the </a:t>
                      </a:r>
                      <a:r>
                        <a:rPr lang="en-AU" sz="1400" i="1" dirty="0"/>
                        <a:t>strip </a:t>
                      </a:r>
                      <a:r>
                        <a:rPr lang="en-AU" sz="1400" i="0" dirty="0"/>
                        <a:t>function, the data had no whitespaces</a:t>
                      </a:r>
                      <a:endParaRPr lang="en-AU" sz="1400" dirty="0"/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These were removed using the replace function</a:t>
                      </a:r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endParaRPr lang="en-AU" sz="1400"/>
                    </a:p>
                  </a:txBody>
                  <a:tcPr marL="85145" marR="85145" marT="39575" marB="39575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Data was sub-settled for each task and cleaned separately</a:t>
                      </a:r>
                    </a:p>
                  </a:txBody>
                  <a:tcPr marL="85145" marR="85145" marT="39575" marB="39575"/>
                </a:tc>
                <a:extLst>
                  <a:ext uri="{0D108BD9-81ED-4DB2-BD59-A6C34878D82A}">
                    <a16:rowId xmlns:a16="http://schemas.microsoft.com/office/drawing/2014/main" val="2008615290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BD4D700-EB69-481C-B53F-A0E40963E8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1657" y="2884123"/>
            <a:ext cx="1363278" cy="9148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FDDD69-2E85-4973-BDBA-F4D732083A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0260" y="2884122"/>
            <a:ext cx="1363278" cy="9148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0801F1-0F17-4A98-8EB4-766765E595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8864" y="2884122"/>
            <a:ext cx="1186371" cy="914847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1893761-D607-4EB2-967B-8ABED5993D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59735" y="1"/>
            <a:ext cx="330740" cy="33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54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8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C9AD9-3734-4B16-9D0A-79F847FEF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913" y="639315"/>
            <a:ext cx="10820400" cy="1293028"/>
          </a:xfrm>
        </p:spPr>
        <p:txBody>
          <a:bodyPr/>
          <a:lstStyle/>
          <a:p>
            <a:r>
              <a:rPr lang="en-AU" dirty="0"/>
              <a:t>Exploration and analysis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9C35-D0A1-416C-96E6-CD3230366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The following columns were used to do exploration and analysis: </a:t>
            </a:r>
          </a:p>
          <a:p>
            <a:r>
              <a:rPr lang="en-AU" dirty="0"/>
              <a:t>Comparison of ranks of movies watched</a:t>
            </a:r>
          </a:p>
          <a:p>
            <a:r>
              <a:rPr lang="en-AU" dirty="0"/>
              <a:t>Comparing Fans of </a:t>
            </a:r>
            <a:r>
              <a:rPr lang="en-AU" dirty="0" err="1"/>
              <a:t>StarWars</a:t>
            </a:r>
            <a:r>
              <a:rPr lang="en-AU" dirty="0"/>
              <a:t> and their Age</a:t>
            </a:r>
          </a:p>
          <a:p>
            <a:r>
              <a:rPr lang="en-AU" dirty="0"/>
              <a:t>Comparing Fans of </a:t>
            </a:r>
            <a:r>
              <a:rPr lang="en-AU" dirty="0" err="1"/>
              <a:t>StarTrek</a:t>
            </a:r>
            <a:r>
              <a:rPr lang="en-AU" dirty="0"/>
              <a:t> and their Age</a:t>
            </a:r>
          </a:p>
          <a:p>
            <a:r>
              <a:rPr lang="en-AU" dirty="0"/>
              <a:t>How have the fans answered the question ‘Which character was shot first?’</a:t>
            </a:r>
          </a:p>
          <a:p>
            <a:r>
              <a:rPr lang="en-AU" dirty="0"/>
              <a:t>Relationship between people’s demographics(Gender, Age, Household income, Education, Location) and their attitude to Star War characters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1250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3FFF8D3-2EF3-4286-935A-D01BE3C8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D8CCB43-545E-4064-8BB8-5C492D0F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72C404E-428D-43B8-BEFE-E40451ED4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306744" cy="1293028"/>
          </a:xfrm>
        </p:spPr>
        <p:txBody>
          <a:bodyPr>
            <a:normAutofit/>
          </a:bodyPr>
          <a:lstStyle/>
          <a:p>
            <a:r>
              <a:rPr lang="en-AU" sz="3200">
                <a:solidFill>
                  <a:schemeClr val="bg1"/>
                </a:solidFill>
              </a:rPr>
              <a:t>Ranks of Movies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F0126-F5E1-43D7-83A4-8DE8C5E94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All the ranks of the movies were in object type. Converting them to float type for better to take mean</a:t>
            </a:r>
          </a:p>
          <a:p>
            <a:r>
              <a:rPr lang="en-AU" sz="1400" dirty="0">
                <a:solidFill>
                  <a:schemeClr val="bg1"/>
                </a:solidFill>
              </a:rPr>
              <a:t>Taking only essential columns, the mean of each of those were stored in a dictionary along with the column names</a:t>
            </a:r>
          </a:p>
          <a:p>
            <a:r>
              <a:rPr lang="en-AU" sz="1400" dirty="0">
                <a:solidFill>
                  <a:schemeClr val="bg1"/>
                </a:solidFill>
              </a:rPr>
              <a:t>Here best rank was given 1 and worst was given 6. This is why inverse was taken to make the graph look more ideal. This way we can say Movie 5 was rated the best and Movie 2 the worst. </a:t>
            </a:r>
          </a:p>
        </p:txBody>
      </p:sp>
      <p:sp useBgFill="1">
        <p:nvSpPr>
          <p:cNvPr id="18" name="Rounded Rectangle 14">
            <a:extLst>
              <a:ext uri="{FF2B5EF4-FFF2-40B4-BE49-F238E27FC236}">
                <a16:creationId xmlns:a16="http://schemas.microsoft.com/office/drawing/2014/main" id="{E6C57836-126B-4938-8C7A-3C3BCB59D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9E7C91-C450-4CD5-A6FC-E9DEFF6DF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5339" y="1650783"/>
            <a:ext cx="6127287" cy="3979132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01F751-928D-4144-B2F3-FB438C067D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4637" y="-2511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7626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3FFF8D3-2EF3-4286-935A-D01BE3C8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8CCB43-545E-4064-8BB8-5C492D0F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E1D0B-BDB1-49C0-813B-03321F1FD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306744" cy="1293028"/>
          </a:xfrm>
        </p:spPr>
        <p:txBody>
          <a:bodyPr>
            <a:normAutofit/>
          </a:bodyPr>
          <a:lstStyle/>
          <a:p>
            <a:r>
              <a:rPr lang="en-AU" sz="3200">
                <a:solidFill>
                  <a:schemeClr val="bg1"/>
                </a:solidFill>
              </a:rPr>
              <a:t>Star War fans vs 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90D03-EA9F-4E1B-B4F5-88D261438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Taking value counts of Age and fans we can see which group is of the maximum number.</a:t>
            </a:r>
          </a:p>
          <a:p>
            <a:r>
              <a:rPr lang="en-AU" sz="1400" dirty="0">
                <a:solidFill>
                  <a:schemeClr val="bg1"/>
                </a:solidFill>
              </a:rPr>
              <a:t>Normalizing data to get more it fair as both the columns were scaled differently. </a:t>
            </a:r>
          </a:p>
          <a:p>
            <a:r>
              <a:rPr lang="en-AU" sz="1400" dirty="0">
                <a:solidFill>
                  <a:schemeClr val="bg1"/>
                </a:solidFill>
              </a:rPr>
              <a:t>Using </a:t>
            </a:r>
            <a:r>
              <a:rPr lang="en-AU" sz="1400" i="1" dirty="0" err="1">
                <a:solidFill>
                  <a:schemeClr val="bg1"/>
                </a:solidFill>
              </a:rPr>
              <a:t>groupBy</a:t>
            </a:r>
            <a:r>
              <a:rPr lang="en-AU" sz="1400" i="1" dirty="0">
                <a:solidFill>
                  <a:schemeClr val="bg1"/>
                </a:solidFill>
              </a:rPr>
              <a:t> function </a:t>
            </a:r>
            <a:r>
              <a:rPr lang="en-AU" sz="1400" dirty="0">
                <a:solidFill>
                  <a:schemeClr val="bg1"/>
                </a:solidFill>
              </a:rPr>
              <a:t>we can get a  stacked bar chart. </a:t>
            </a:r>
          </a:p>
          <a:p>
            <a:r>
              <a:rPr lang="en-AU" sz="1400" dirty="0">
                <a:solidFill>
                  <a:schemeClr val="bg1"/>
                </a:solidFill>
              </a:rPr>
              <a:t>We can see that the age group 18-29 had the highest fans. Followed by 45-60, 30-44 and then finally &gt;60 age group. </a:t>
            </a:r>
          </a:p>
        </p:txBody>
      </p:sp>
      <p:sp useBgFill="1">
        <p:nvSpPr>
          <p:cNvPr id="13" name="Rounded Rectangle 14">
            <a:extLst>
              <a:ext uri="{FF2B5EF4-FFF2-40B4-BE49-F238E27FC236}">
                <a16:creationId xmlns:a16="http://schemas.microsoft.com/office/drawing/2014/main" id="{E6C57836-126B-4938-8C7A-3C3BCB59D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9D1E3-6A73-4255-B8BF-9CC4747575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5339" y="1336971"/>
            <a:ext cx="6127287" cy="4606756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A62D53-30AC-460F-A266-14310B3694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4637" y="-16537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755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B836880-BF75-4385-9994-9270F8ACF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BCFBE2-C65F-42E3-A14A-5D04B9842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F7568C-511C-486D-B229-433262DA5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306744" cy="1293028"/>
          </a:xfrm>
        </p:spPr>
        <p:txBody>
          <a:bodyPr>
            <a:normAutofit/>
          </a:bodyPr>
          <a:lstStyle/>
          <a:p>
            <a:r>
              <a:rPr lang="en-AU" sz="3200"/>
              <a:t>Star Trek Fans vs 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77B98-3C24-4FC5-9D5F-A58BA5C36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r>
              <a:rPr lang="en-AU" sz="1400" dirty="0"/>
              <a:t>Following the same method of exploration as it was done in Star war fans vs Age , we plot this graph. </a:t>
            </a:r>
          </a:p>
          <a:p>
            <a:r>
              <a:rPr lang="en-AU" sz="1400" dirty="0"/>
              <a:t>The graph which is shown on the right makes us conclude that maximum fans are in age group between 45-60 years. This can be justified because star trek is a relatively old movie compared to </a:t>
            </a:r>
            <a:r>
              <a:rPr lang="en-AU" sz="1400" dirty="0" err="1"/>
              <a:t>starwars</a:t>
            </a:r>
            <a:r>
              <a:rPr lang="en-AU" sz="1400" dirty="0"/>
              <a:t>. </a:t>
            </a:r>
          </a:p>
        </p:txBody>
      </p:sp>
      <p:sp>
        <p:nvSpPr>
          <p:cNvPr id="13" name="Rounded Rectangle 14">
            <a:extLst>
              <a:ext uri="{FF2B5EF4-FFF2-40B4-BE49-F238E27FC236}">
                <a16:creationId xmlns:a16="http://schemas.microsoft.com/office/drawing/2014/main" id="{38D32B90-922C-4411-A898-3F03AA80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1E57B1-07BB-48EF-AC0F-76D84B82A7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35" r="6501"/>
          <a:stretch/>
        </p:blipFill>
        <p:spPr>
          <a:xfrm>
            <a:off x="4955339" y="1336566"/>
            <a:ext cx="6127287" cy="4607567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1B326AE-9CB9-44D9-A2E7-4EAEFC5897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4637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0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3FFF8D3-2EF3-4286-935A-D01BE3C8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D8CCB43-545E-4064-8BB8-5C492D0F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B740A9-F904-46E8-9EC8-7BBA871D7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306744" cy="1293028"/>
          </a:xfrm>
        </p:spPr>
        <p:txBody>
          <a:bodyPr>
            <a:normAutofit/>
          </a:bodyPr>
          <a:lstStyle/>
          <a:p>
            <a:r>
              <a:rPr lang="en-AU" sz="2500" dirty="0">
                <a:solidFill>
                  <a:schemeClr val="bg1"/>
                </a:solidFill>
              </a:rPr>
              <a:t>Star War Fans vs which character was shot first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1D23A-D8BB-4714-A0EE-78E93B42F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Sub setting the data frame with the question and fans.</a:t>
            </a:r>
          </a:p>
          <a:p>
            <a:r>
              <a:rPr lang="en-AU" sz="1400" dirty="0">
                <a:solidFill>
                  <a:schemeClr val="bg1"/>
                </a:solidFill>
              </a:rPr>
              <a:t>The columns were renamed for simplicity and </a:t>
            </a:r>
            <a:r>
              <a:rPr lang="en-AU" sz="1400" i="1" dirty="0">
                <a:solidFill>
                  <a:schemeClr val="bg1"/>
                </a:solidFill>
              </a:rPr>
              <a:t>value counts</a:t>
            </a:r>
            <a:r>
              <a:rPr lang="en-AU" sz="1400" dirty="0">
                <a:solidFill>
                  <a:schemeClr val="bg1"/>
                </a:solidFill>
              </a:rPr>
              <a:t> for the two columns were taken and were plotted against each other</a:t>
            </a:r>
          </a:p>
          <a:p>
            <a:r>
              <a:rPr lang="en-AU" sz="1400" dirty="0">
                <a:solidFill>
                  <a:schemeClr val="bg1"/>
                </a:solidFill>
              </a:rPr>
              <a:t>It can be observed that Han Solo is the right answer to who was Shot first, perhaps the fans were confused with the question and chose </a:t>
            </a:r>
            <a:r>
              <a:rPr lang="en-AU" sz="1400" dirty="0" err="1">
                <a:solidFill>
                  <a:schemeClr val="bg1"/>
                </a:solidFill>
              </a:rPr>
              <a:t>Greedo</a:t>
            </a:r>
            <a:r>
              <a:rPr lang="en-AU" sz="1400" dirty="0">
                <a:solidFill>
                  <a:schemeClr val="bg1"/>
                </a:solidFill>
              </a:rPr>
              <a:t> as he shot Han Solo. </a:t>
            </a:r>
          </a:p>
          <a:p>
            <a:r>
              <a:rPr lang="en-AU" sz="1400" dirty="0">
                <a:solidFill>
                  <a:schemeClr val="bg1"/>
                </a:solidFill>
              </a:rPr>
              <a:t>Most of the non fans chose I do not understand the question.  </a:t>
            </a:r>
          </a:p>
        </p:txBody>
      </p:sp>
      <p:sp useBgFill="1">
        <p:nvSpPr>
          <p:cNvPr id="30" name="Rounded Rectangle 14">
            <a:extLst>
              <a:ext uri="{FF2B5EF4-FFF2-40B4-BE49-F238E27FC236}">
                <a16:creationId xmlns:a16="http://schemas.microsoft.com/office/drawing/2014/main" id="{E6C57836-126B-4938-8C7A-3C3BCB59D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08368-1FA6-4744-BC97-5997FD6B6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7729" y="1336566"/>
            <a:ext cx="3962506" cy="4607567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C97D48C-533E-4AA5-B968-AFE2863231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86377" y="0"/>
            <a:ext cx="262647" cy="26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36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1EA5387D-64D8-4D6C-B109-FF4E81DF6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36A79B50-70C3-45DB-9DD6-4585EF0CE3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1510" b="1422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8E30A4-ED26-414D-AF5B-8D3EA9F35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AU"/>
              <a:t>Character vs 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1E04A-80B2-4F22-8A43-A5F254EFA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>
            <a:normAutofit/>
          </a:bodyPr>
          <a:lstStyle/>
          <a:p>
            <a:r>
              <a:rPr lang="en-AU" sz="2400" dirty="0"/>
              <a:t>5 different plots were made for different demographics. </a:t>
            </a:r>
          </a:p>
          <a:p>
            <a:r>
              <a:rPr lang="en-AU" sz="2400" dirty="0"/>
              <a:t>Exploration was done in a similar pattern for all demographics. The following steps were undertaken: </a:t>
            </a:r>
          </a:p>
          <a:p>
            <a:pPr lvl="1"/>
            <a:r>
              <a:rPr lang="en-AU" dirty="0"/>
              <a:t>Characters vs Target demography was taken and was sub-</a:t>
            </a:r>
            <a:r>
              <a:rPr lang="en-AU" dirty="0" err="1"/>
              <a:t>setted</a:t>
            </a:r>
            <a:r>
              <a:rPr lang="en-AU" dirty="0"/>
              <a:t> from the dataset. </a:t>
            </a:r>
          </a:p>
          <a:p>
            <a:pPr lvl="1"/>
            <a:r>
              <a:rPr lang="en-AU" dirty="0"/>
              <a:t>Object type dataset was converted into int type by using data levelling technique. </a:t>
            </a:r>
          </a:p>
          <a:p>
            <a:pPr lvl="1"/>
            <a:r>
              <a:rPr lang="en-AU" i="1" dirty="0" err="1"/>
              <a:t>GroupBy</a:t>
            </a:r>
            <a:r>
              <a:rPr lang="en-AU" i="1" dirty="0"/>
              <a:t> </a:t>
            </a:r>
            <a:r>
              <a:rPr lang="en-AU" dirty="0"/>
              <a:t>function was then used to create a </a:t>
            </a:r>
            <a:r>
              <a:rPr lang="en-AU" dirty="0" err="1"/>
              <a:t>dataframe</a:t>
            </a:r>
            <a:r>
              <a:rPr lang="en-AU" dirty="0"/>
              <a:t> with </a:t>
            </a:r>
            <a:r>
              <a:rPr lang="en-AU" dirty="0" err="1"/>
              <a:t>value_counts</a:t>
            </a:r>
            <a:r>
              <a:rPr lang="en-AU" dirty="0"/>
              <a:t> of each column.</a:t>
            </a:r>
          </a:p>
          <a:p>
            <a:pPr lvl="1"/>
            <a:r>
              <a:rPr lang="en-AU" dirty="0"/>
              <a:t>The characters were then plotted against each other as shown in the graphs in next few slides.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B20EAF-999A-4717-BE7B-D18DE60C66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04617" y="10085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96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1026</Words>
  <Application>Microsoft Office PowerPoint</Application>
  <PresentationFormat>Widescreen</PresentationFormat>
  <Paragraphs>86</Paragraphs>
  <Slides>15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Vapor Trail</vt:lpstr>
      <vt:lpstr>Practical Data Science with Python – Assignment 1 Part 2</vt:lpstr>
      <vt:lpstr>Data Preprocessing </vt:lpstr>
      <vt:lpstr>Steps taken to pre-process Data: </vt:lpstr>
      <vt:lpstr>Exploration and analysis  </vt:lpstr>
      <vt:lpstr>Ranks of Movies</vt:lpstr>
      <vt:lpstr>Star War fans vs Age</vt:lpstr>
      <vt:lpstr>Star Trek Fans vs Age</vt:lpstr>
      <vt:lpstr>Star War Fans vs which character was shot first</vt:lpstr>
      <vt:lpstr>Character vs demographics</vt:lpstr>
      <vt:lpstr>Characters vs gender </vt:lpstr>
      <vt:lpstr>Characters vs age</vt:lpstr>
      <vt:lpstr>Characters vs Household income </vt:lpstr>
      <vt:lpstr>Character vs education</vt:lpstr>
      <vt:lpstr>Character vs location</vt:lpstr>
      <vt:lpstr>So are you a fan of starwars now?      Thank you  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2020-04-29T10:40:51Z</dcterms:created>
  <dcterms:modified xsi:type="dcterms:W3CDTF">2020-05-04T23:58:43Z</dcterms:modified>
</cp:coreProperties>
</file>